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  <p:sldMasterId id="2147483648" r:id="rId6"/>
    <p:sldMasterId id="2147483665" r:id="rId7"/>
  </p:sldMasterIdLst>
  <p:notesMasterIdLst>
    <p:notesMasterId r:id="rId28"/>
  </p:notesMasterIdLst>
  <p:sldIdLst>
    <p:sldId id="260" r:id="rId8"/>
    <p:sldId id="264" r:id="rId9"/>
    <p:sldId id="278" r:id="rId10"/>
    <p:sldId id="265" r:id="rId11"/>
    <p:sldId id="266" r:id="rId12"/>
    <p:sldId id="268" r:id="rId13"/>
    <p:sldId id="281" r:id="rId14"/>
    <p:sldId id="269" r:id="rId15"/>
    <p:sldId id="270" r:id="rId16"/>
    <p:sldId id="279" r:id="rId17"/>
    <p:sldId id="272" r:id="rId18"/>
    <p:sldId id="276" r:id="rId19"/>
    <p:sldId id="273" r:id="rId20"/>
    <p:sldId id="280" r:id="rId21"/>
    <p:sldId id="274" r:id="rId22"/>
    <p:sldId id="275" r:id="rId23"/>
    <p:sldId id="282" r:id="rId24"/>
    <p:sldId id="267" r:id="rId25"/>
    <p:sldId id="283" r:id="rId26"/>
    <p:sldId id="277" r:id="rId2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DE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68" d="100"/>
          <a:sy n="68" d="100"/>
        </p:scale>
        <p:origin x="6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5135B-B541-411A-8615-EEF133DB8D97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4CB4-B2E9-43E5-8534-841FE795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cover slide only, do not use for internal pages. Presenter email, Twitter</a:t>
            </a:r>
            <a:r>
              <a:rPr lang="en-US" baseline="0" dirty="0" smtClean="0"/>
              <a:t> handle or other info can be added beneath the name if desired.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276350"/>
            <a:ext cx="72390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2114550"/>
            <a:ext cx="6248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i="1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Place your subhead here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590800" y="2724150"/>
            <a:ext cx="37338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Twitter handle (or other)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3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01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69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965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1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51935" y="863799"/>
            <a:ext cx="1379339" cy="23842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2727" y="863799"/>
            <a:ext cx="4082058" cy="23842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047750"/>
            <a:ext cx="7620000" cy="3886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Points and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>
              <a:defRPr sz="4000" b="1" cap="all" baseline="0">
                <a:solidFill>
                  <a:srgbClr val="338DEA"/>
                </a:solidFill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5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000" b="1" cap="all" baseline="0">
                <a:solidFill>
                  <a:srgbClr val="338DEA"/>
                </a:solidFill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8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/>
          <a:lstStyle>
            <a:lvl1pPr algn="ctr"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90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1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3"/>
            <a:ext cx="7886700" cy="2139553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900"/>
            </a:lvl1pPr>
            <a:lvl2pPr marL="171450" indent="0">
              <a:buNone/>
              <a:defRPr sz="750"/>
            </a:lvl2pPr>
            <a:lvl3pPr marL="342900" indent="0">
              <a:buNone/>
              <a:defRPr sz="675"/>
            </a:lvl3pPr>
            <a:lvl4pPr marL="514350" indent="0">
              <a:buNone/>
              <a:defRPr sz="600"/>
            </a:lvl4pPr>
            <a:lvl5pPr marL="685800" indent="0">
              <a:buNone/>
              <a:defRPr sz="600"/>
            </a:lvl5pPr>
            <a:lvl6pPr marL="857250" indent="0">
              <a:buNone/>
              <a:defRPr sz="600"/>
            </a:lvl6pPr>
            <a:lvl7pPr marL="1028700" indent="0">
              <a:buNone/>
              <a:defRPr sz="600"/>
            </a:lvl7pPr>
            <a:lvl8pPr marL="1200150" indent="0">
              <a:buNone/>
              <a:defRPr sz="600"/>
            </a:lvl8pPr>
            <a:lvl9pPr marL="13716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78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2727" y="2652117"/>
            <a:ext cx="2730698" cy="5959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2652117"/>
            <a:ext cx="2730699" cy="5959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9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1" cy="61793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2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1933-6E70-4AFA-AB04-85E43741FC5F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71005-C096-4EEA-A0A3-286155A54AB3}" type="slidenum">
              <a:rPr lang="en-US" smtClean="0"/>
              <a:t>‹#›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54" y="3875150"/>
            <a:ext cx="2288746" cy="11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9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E830-22A8-47E2-9905-719E7398CD17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1661-5E09-4490-8B7E-42ED2483042C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5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>
            <p:ph type="title"/>
          </p:nvPr>
        </p:nvSpPr>
        <p:spPr bwMode="auto">
          <a:xfrm>
            <a:off x="1812727" y="863799"/>
            <a:ext cx="5518547" cy="174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/>
          </p:cNvSpPr>
          <p:nvPr>
            <p:ph type="body" idx="1"/>
          </p:nvPr>
        </p:nvSpPr>
        <p:spPr bwMode="auto">
          <a:xfrm>
            <a:off x="1812727" y="2652117"/>
            <a:ext cx="5518547" cy="59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42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219075" rtl="0" fontAlgn="base" hangingPunct="0">
        <a:spcBef>
          <a:spcPct val="0"/>
        </a:spcBef>
        <a:spcAft>
          <a:spcPct val="0"/>
        </a:spcAft>
        <a:defRPr sz="4200" kern="12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219075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219075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219075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219075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171450" algn="ctr" defTabSz="219075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342900" algn="ctr" defTabSz="219075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514350" algn="ctr" defTabSz="219075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685800" algn="ctr" defTabSz="219075" rtl="0" fontAlgn="base" hangingPunct="0">
        <a:spcBef>
          <a:spcPct val="0"/>
        </a:spcBef>
        <a:spcAft>
          <a:spcPct val="0"/>
        </a:spcAft>
        <a:defRPr sz="4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219075" rtl="0" fontAlgn="base" hangingPunct="0">
        <a:spcBef>
          <a:spcPts val="1575"/>
        </a:spcBef>
        <a:spcAft>
          <a:spcPct val="0"/>
        </a:spcAft>
        <a:defRPr sz="1875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85725" algn="l" defTabSz="219075" rtl="0" fontAlgn="base" hangingPunct="0">
        <a:spcBef>
          <a:spcPts val="1575"/>
        </a:spcBef>
        <a:spcAft>
          <a:spcPct val="0"/>
        </a:spcAft>
        <a:defRPr sz="1875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71450" algn="l" defTabSz="219075" rtl="0" fontAlgn="base" hangingPunct="0">
        <a:spcBef>
          <a:spcPts val="1575"/>
        </a:spcBef>
        <a:spcAft>
          <a:spcPct val="0"/>
        </a:spcAft>
        <a:defRPr sz="1875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257175" algn="l" defTabSz="219075" rtl="0" fontAlgn="base" hangingPunct="0">
        <a:spcBef>
          <a:spcPts val="1575"/>
        </a:spcBef>
        <a:spcAft>
          <a:spcPct val="0"/>
        </a:spcAft>
        <a:defRPr sz="1875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342900" algn="l" defTabSz="219075" rtl="0" fontAlgn="base" hangingPunct="0">
        <a:spcBef>
          <a:spcPts val="1575"/>
        </a:spcBef>
        <a:spcAft>
          <a:spcPct val="0"/>
        </a:spcAft>
        <a:defRPr sz="1875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ptacek@SkylineTechnologi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ngularjs.org/api/ng.filter:orderB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ngularjs.org/api/ng.directive:ngHide" TargetMode="External"/><Relationship Id="rId2" Type="http://schemas.openxmlformats.org/officeDocument/2006/relationships/hyperlink" Target="http://docs.angularjs.org/api/ng.directive:ngShow#!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angularjs.org/api/" TargetMode="External"/><Relationship Id="rId4" Type="http://schemas.openxmlformats.org/officeDocument/2006/relationships/hyperlink" Target="http://docs.angularjs.org/api/ng.directive:ngClic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ngularjs.org/api/ng.$q" TargetMode="External"/><Relationship Id="rId2" Type="http://schemas.openxmlformats.org/officeDocument/2006/relationships/hyperlink" Target="http://docs.angularjs.org/guide/dev_guide.services.creating_servic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hatConference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licialiu.net/leveling-up-angular-talk/#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ngularjs.org/api/ng#filt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ngularjs.org/api/ng.$controll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ngularjs.org/api/ng.directive:ngRepeat" TargetMode="External"/><Relationship Id="rId2" Type="http://schemas.openxmlformats.org/officeDocument/2006/relationships/hyperlink" Target="http://docs.angularjs.org/guide/dire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angularjs.org/api/ng.filter:fil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AngularJS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Gentle 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47800" y="2724150"/>
            <a:ext cx="5867400" cy="1066800"/>
          </a:xfrm>
        </p:spPr>
        <p:txBody>
          <a:bodyPr/>
          <a:lstStyle/>
          <a:p>
            <a:r>
              <a:rPr lang="en-US" dirty="0" smtClean="0"/>
              <a:t>John Ptacek/@</a:t>
            </a:r>
            <a:r>
              <a:rPr lang="en-US" dirty="0" err="1" smtClean="0"/>
              <a:t>jptacek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jptacek@SkylineTechnologies.com</a:t>
            </a:r>
            <a:endParaRPr lang="en-US" dirty="0" smtClean="0"/>
          </a:p>
          <a:p>
            <a:r>
              <a:rPr lang="en-US" dirty="0" smtClean="0"/>
              <a:t>Madison .NET User Group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Order </a:t>
            </a:r>
            <a:r>
              <a:rPr lang="en-US" dirty="0"/>
              <a:t>By</a:t>
            </a:r>
          </a:p>
          <a:p>
            <a:pPr lvl="1"/>
            <a:r>
              <a:rPr lang="en-US" dirty="0">
                <a:hlinkClick r:id="rId2"/>
              </a:rPr>
              <a:t>http://docs.angularjs.org/api/ng.filter:orderBy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4 –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Custom Logic</a:t>
            </a:r>
          </a:p>
          <a:p>
            <a:r>
              <a:rPr lang="en-US" dirty="0" smtClean="0"/>
              <a:t>Custom Filter function</a:t>
            </a:r>
          </a:p>
          <a:p>
            <a:r>
              <a:rPr lang="en-US" dirty="0" smtClean="0"/>
              <a:t>$log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5 –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Ng-show/</a:t>
            </a:r>
            <a:r>
              <a:rPr lang="en-US" dirty="0" err="1" smtClean="0"/>
              <a:t>ng</a:t>
            </a:r>
            <a:r>
              <a:rPr lang="en-US" dirty="0" smtClean="0"/>
              <a:t>-hide</a:t>
            </a:r>
          </a:p>
          <a:p>
            <a:pPr lvl="1"/>
            <a:r>
              <a:rPr lang="en-US" dirty="0">
                <a:hlinkClick r:id="rId2"/>
              </a:rPr>
              <a:t>http://docs.angularjs.org/api/ng.directive:ngShow</a:t>
            </a:r>
            <a:r>
              <a:rPr lang="en-US" dirty="0" smtClean="0">
                <a:hlinkClick r:id="rId2"/>
              </a:rPr>
              <a:t>#!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http://docs.angularjs.org/api/ng.directive:ngHide</a:t>
            </a:r>
            <a:endParaRPr lang="en-US" dirty="0" smtClean="0"/>
          </a:p>
          <a:p>
            <a:r>
              <a:rPr lang="en-US" dirty="0" smtClean="0"/>
              <a:t>Ng-click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docs.angularjs.org/api/ng.directive:ngClick</a:t>
            </a:r>
            <a:endParaRPr lang="en-US" dirty="0" smtClean="0"/>
          </a:p>
          <a:p>
            <a:r>
              <a:rPr lang="en-US" dirty="0" smtClean="0"/>
              <a:t>Directives</a:t>
            </a:r>
          </a:p>
          <a:p>
            <a:pPr lvl="1"/>
            <a:r>
              <a:rPr lang="en-US" dirty="0">
                <a:hlinkClick r:id="rId5"/>
              </a:rPr>
              <a:t>http://docs.angularjs.org/api/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6 - Directives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Binding Images</a:t>
            </a:r>
          </a:p>
          <a:p>
            <a:r>
              <a:rPr lang="en-US" dirty="0" smtClean="0"/>
              <a:t>And something really cool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Lou – A brief Interlude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Enable controlling of UX</a:t>
            </a:r>
          </a:p>
          <a:p>
            <a:r>
              <a:rPr lang="en-US" dirty="0" smtClean="0"/>
              <a:t>Separate work large products</a:t>
            </a:r>
          </a:p>
          <a:p>
            <a:r>
              <a:rPr lang="en-US"/>
              <a:t>http://docs.angularjs.org/guide/templates#!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8 –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2000" y="1047750"/>
            <a:ext cx="7620000" cy="3886200"/>
          </a:xfrm>
        </p:spPr>
        <p:txBody>
          <a:bodyPr/>
          <a:lstStyle/>
          <a:p>
            <a:r>
              <a:rPr lang="en-US" dirty="0" smtClean="0"/>
              <a:t>Encapsulate logic</a:t>
            </a:r>
          </a:p>
          <a:p>
            <a:pPr lvl="1"/>
            <a:r>
              <a:rPr lang="en-US" dirty="0" smtClean="0"/>
              <a:t>Linked together via Dependency injection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docs.angularjs.org/guide/dev_guide.services.creating_services</a:t>
            </a:r>
            <a:endParaRPr lang="en-US" dirty="0" smtClean="0"/>
          </a:p>
          <a:p>
            <a:r>
              <a:rPr lang="en-US" dirty="0" smtClean="0"/>
              <a:t>Promises - $q</a:t>
            </a:r>
          </a:p>
          <a:p>
            <a:pPr lvl="1"/>
            <a:r>
              <a:rPr lang="en-US" dirty="0">
                <a:hlinkClick r:id="rId3"/>
              </a:rPr>
              <a:t>http://docs.angularjs.org/api/ng.$q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9 -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Create new elements!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 10 </a:t>
            </a:r>
            <a:r>
              <a:rPr lang="en-US" dirty="0" smtClean="0"/>
              <a:t>– Data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Ng-route JavaScript</a:t>
            </a:r>
          </a:p>
          <a:p>
            <a:r>
              <a:rPr lang="en-US" dirty="0" smtClean="0"/>
              <a:t>Dependency Injection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routeProvider</a:t>
            </a:r>
            <a:r>
              <a:rPr lang="en-US" dirty="0" smtClean="0"/>
              <a:t> and route creation</a:t>
            </a:r>
          </a:p>
          <a:p>
            <a:r>
              <a:rPr lang="en-US" dirty="0" smtClean="0"/>
              <a:t>Introduce ng-view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11 –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>
          <a:xfrm>
            <a:off x="1454349" y="3267075"/>
            <a:ext cx="1134666" cy="827484"/>
          </a:xfrm>
        </p:spPr>
        <p:txBody>
          <a:bodyPr/>
          <a:lstStyle/>
          <a:p>
            <a:pPr defTabSz="146447"/>
            <a:r>
              <a:rPr lang="en-US" altLang="en-US" sz="1238" b="1" dirty="0">
                <a:latin typeface="Neutraface Display" charset="0"/>
                <a:ea typeface="Neutraface Display" charset="0"/>
                <a:cs typeface="Neutraface Display" charset="0"/>
                <a:sym typeface="Neutraface Display" charset="0"/>
              </a:rPr>
              <a:t>August 11th - 13th</a:t>
            </a:r>
            <a:br>
              <a:rPr lang="en-US" altLang="en-US" sz="1238" b="1" dirty="0">
                <a:latin typeface="Neutraface Display" charset="0"/>
                <a:ea typeface="Neutraface Display" charset="0"/>
                <a:cs typeface="Neutraface Display" charset="0"/>
                <a:sym typeface="Neutraface Display" charset="0"/>
              </a:rPr>
            </a:br>
            <a:r>
              <a:rPr lang="en-US" altLang="en-US" sz="3750" dirty="0">
                <a:latin typeface="Neutraface Display" charset="0"/>
                <a:ea typeface="Neutraface Display" charset="0"/>
                <a:cs typeface="Neutraface Display" charset="0"/>
                <a:sym typeface="Neutraface Display" charset="0"/>
              </a:rPr>
              <a:t>2014</a:t>
            </a:r>
            <a:endParaRPr lang="en-US" altLang="en-US" dirty="0"/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>
          <a:xfrm>
            <a:off x="6428185" y="3474839"/>
            <a:ext cx="1456134" cy="655439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1650" b="1">
                <a:latin typeface="Neutraface Display" charset="0"/>
                <a:ea typeface="Neutraface Display" charset="0"/>
                <a:cs typeface="Neutraface Display" charset="0"/>
                <a:sym typeface="Neutraface Display" charset="0"/>
              </a:rPr>
              <a:t>Kalahari Resort</a:t>
            </a:r>
            <a:r>
              <a:rPr lang="en-US" altLang="en-US" sz="1650">
                <a:latin typeface="Neutraface Display" charset="0"/>
                <a:ea typeface="Neutraface Display" charset="0"/>
                <a:cs typeface="Neutraface Display" charset="0"/>
                <a:sym typeface="Neutraface Display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1650">
                <a:latin typeface="Neutraface Display" charset="0"/>
                <a:ea typeface="Neutraface Display" charset="0"/>
                <a:cs typeface="Neutraface Display" charset="0"/>
                <a:sym typeface="Neutraface Display" charset="0"/>
              </a:rPr>
              <a:t>Wisconsin Dells</a:t>
            </a:r>
            <a:endParaRPr lang="en-US" altLang="en-US"/>
          </a:p>
        </p:txBody>
      </p:sp>
      <p:pic>
        <p:nvPicPr>
          <p:cNvPr id="3075" name="Picture 3" descr="colorLogo-sm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22" y="876300"/>
            <a:ext cx="4297561" cy="339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/>
          <p:cNvSpPr>
            <a:spLocks/>
          </p:cNvSpPr>
          <p:nvPr/>
        </p:nvSpPr>
        <p:spPr bwMode="auto">
          <a:xfrm>
            <a:off x="2693194" y="4484489"/>
            <a:ext cx="3757017" cy="3375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1907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50">
                <a:solidFill>
                  <a:srgbClr val="000000"/>
                </a:solidFill>
                <a:latin typeface="Neutraface Display" charset="0"/>
                <a:ea typeface="Neutraface Display" charset="0"/>
                <a:cs typeface="Neutraface Display" charset="0"/>
                <a:sym typeface="Neutraface Display" charset="0"/>
              </a:rPr>
              <a:t>http://</a:t>
            </a:r>
            <a:r>
              <a:rPr lang="en-US" altLang="en-US" sz="1650" u="sng">
                <a:solidFill>
                  <a:srgbClr val="000000"/>
                </a:solidFill>
                <a:latin typeface="Neutraface Display" charset="0"/>
                <a:ea typeface="Neutraface Display" charset="0"/>
                <a:cs typeface="Neutraface Display" charset="0"/>
                <a:sym typeface="Neutraface Display" charset="0"/>
                <a:hlinkClick r:id="rId3"/>
              </a:rPr>
              <a:t>ThatConference.com</a:t>
            </a:r>
            <a:endParaRPr lang="en-US" altLang="en-US" sz="1875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055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AngularJS</a:t>
            </a:r>
            <a:r>
              <a:rPr lang="en-US" dirty="0" smtClean="0"/>
              <a:t> Overview</a:t>
            </a:r>
          </a:p>
          <a:p>
            <a:r>
              <a:rPr lang="en-US" dirty="0" smtClean="0"/>
              <a:t>Demos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John Ptacek</a:t>
            </a:r>
          </a:p>
          <a:p>
            <a:pPr marL="0" indent="0" algn="ctr">
              <a:buNone/>
            </a:pPr>
            <a:r>
              <a:rPr lang="en-US" sz="2800" dirty="0" smtClean="0"/>
              <a:t>Skyline Technologies www.SkylineTechnologies.com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jptacek@SkylineTechnologies.com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@</a:t>
            </a:r>
            <a:r>
              <a:rPr lang="en-US" sz="2800" dirty="0" err="1"/>
              <a:t>jptacek</a:t>
            </a:r>
            <a:r>
              <a:rPr lang="en-US" sz="2800" dirty="0"/>
              <a:t> / </a:t>
            </a:r>
            <a:r>
              <a:rPr lang="en-US" sz="2800" dirty="0" smtClean="0"/>
              <a:t>www.jptacek.com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http://alicialiu.net/leveling-up-angular-talk</a:t>
            </a:r>
            <a:r>
              <a:rPr lang="en-US" dirty="0" smtClean="0">
                <a:hlinkClick r:id="rId2"/>
              </a:rPr>
              <a:t>/#/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504950"/>
            <a:ext cx="6724650" cy="34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Framework. NOT a Library</a:t>
            </a:r>
          </a:p>
          <a:p>
            <a:pPr marL="457200" lvl="1" indent="0">
              <a:buNone/>
            </a:pPr>
            <a:r>
              <a:rPr lang="en-US" dirty="0" smtClean="0"/>
              <a:t>-Contains everything you need for SPA</a:t>
            </a:r>
            <a:endParaRPr lang="en-US" dirty="0"/>
          </a:p>
          <a:p>
            <a:pPr marL="400050"/>
            <a:r>
              <a:rPr lang="en-US" dirty="0" smtClean="0"/>
              <a:t>Broken into components</a:t>
            </a:r>
          </a:p>
          <a:p>
            <a:pPr marL="800100" lvl="1"/>
            <a:r>
              <a:rPr lang="en-US" dirty="0" smtClean="0"/>
              <a:t>Controllers, view, models, services,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00050"/>
            <a:r>
              <a:rPr lang="en-US" dirty="0" smtClean="0"/>
              <a:t>MVC/MVVM Framework</a:t>
            </a:r>
          </a:p>
          <a:p>
            <a:pPr marL="400050"/>
            <a:r>
              <a:rPr lang="en-US" dirty="0" smtClean="0"/>
              <a:t>Two Way Data binding</a:t>
            </a:r>
          </a:p>
          <a:p>
            <a:pPr marL="400050"/>
            <a:r>
              <a:rPr lang="en-US" dirty="0" smtClean="0"/>
              <a:t>Enables test friendly code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AngularJS</a:t>
            </a:r>
            <a:r>
              <a:rPr lang="en-US" dirty="0" smtClean="0"/>
              <a:t> – The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</a:p>
          <a:p>
            <a:pPr lvl="1">
              <a:buFontTx/>
              <a:buChar char="-"/>
            </a:pPr>
            <a:r>
              <a:rPr lang="en-US" dirty="0" smtClean="0"/>
              <a:t>Framework not a library</a:t>
            </a:r>
          </a:p>
          <a:p>
            <a:pPr lvl="1">
              <a:buFontTx/>
              <a:buChar char="-"/>
            </a:pPr>
            <a:r>
              <a:rPr lang="en-US" dirty="0" smtClean="0"/>
              <a:t>Functions, not computed properties</a:t>
            </a:r>
            <a:endParaRPr lang="en-US" dirty="0"/>
          </a:p>
          <a:p>
            <a:pPr marL="400050"/>
            <a:r>
              <a:rPr lang="en-US" dirty="0" smtClean="0"/>
              <a:t>Directives</a:t>
            </a:r>
          </a:p>
          <a:p>
            <a:pPr marL="800100" lvl="1"/>
            <a:r>
              <a:rPr lang="en-US" dirty="0" smtClean="0"/>
              <a:t>Powerful, not always intuitive</a:t>
            </a:r>
          </a:p>
          <a:p>
            <a:pPr marL="400050"/>
            <a:r>
              <a:rPr lang="en-US" dirty="0" smtClean="0"/>
              <a:t>Documentation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AngularJS</a:t>
            </a:r>
            <a:r>
              <a:rPr lang="en-US" dirty="0" smtClean="0"/>
              <a:t> – The why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Get </a:t>
            </a:r>
            <a:r>
              <a:rPr lang="en-US" dirty="0" err="1" smtClean="0"/>
              <a:t>AngularJS</a:t>
            </a:r>
            <a:endParaRPr lang="en-US" dirty="0" smtClean="0"/>
          </a:p>
          <a:p>
            <a:pPr lvl="1"/>
            <a:r>
              <a:rPr lang="en-US" dirty="0"/>
              <a:t>https://angularjs.org/</a:t>
            </a:r>
          </a:p>
          <a:p>
            <a:r>
              <a:rPr lang="en-US" dirty="0" smtClean="0"/>
              <a:t>Bootstrap</a:t>
            </a:r>
          </a:p>
          <a:p>
            <a:pPr lvl="1"/>
            <a:r>
              <a:rPr lang="en-US" dirty="0"/>
              <a:t>http://getbootstrap.com/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0 - Groundwork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Ng-app, ng-model</a:t>
            </a:r>
          </a:p>
          <a:p>
            <a:r>
              <a:rPr lang="en-US" dirty="0" smtClean="0"/>
              <a:t>Magical {{}}</a:t>
            </a:r>
          </a:p>
          <a:p>
            <a:r>
              <a:rPr lang="en-US" dirty="0" smtClean="0"/>
              <a:t>Filters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docs.angularjs.org/api/ng#filter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1 - Intro/Data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Ng-controller</a:t>
            </a:r>
          </a:p>
          <a:p>
            <a:pPr lvl="1"/>
            <a:r>
              <a:rPr lang="en-US" dirty="0">
                <a:hlinkClick r:id="rId2"/>
              </a:rPr>
              <a:t>http://docs.angularjs.org/api/ng.$</a:t>
            </a:r>
            <a:r>
              <a:rPr lang="en-US" dirty="0" smtClean="0">
                <a:hlinkClick r:id="rId2"/>
              </a:rPr>
              <a:t>controller</a:t>
            </a:r>
            <a:endParaRPr lang="en-US" dirty="0" smtClean="0"/>
          </a:p>
          <a:p>
            <a:r>
              <a:rPr lang="en-US" dirty="0" smtClean="0"/>
              <a:t>Magical $scope</a:t>
            </a:r>
          </a:p>
          <a:p>
            <a:pPr lvl="1"/>
            <a:r>
              <a:rPr lang="en-US" dirty="0" smtClean="0"/>
              <a:t>View model</a:t>
            </a:r>
          </a:p>
          <a:p>
            <a:pPr lvl="1"/>
            <a:r>
              <a:rPr lang="en-US" dirty="0" smtClean="0"/>
              <a:t>Object context</a:t>
            </a:r>
          </a:p>
          <a:p>
            <a:pPr lvl="1"/>
            <a:r>
              <a:rPr lang="en-US" dirty="0" smtClean="0"/>
              <a:t>Both controllers and directives have access to scope, but not each to 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2 - Controllers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Directives</a:t>
            </a:r>
          </a:p>
          <a:p>
            <a:pPr lvl="1"/>
            <a:r>
              <a:rPr lang="en-US" dirty="0" smtClean="0"/>
              <a:t>HTML Dom markers (attributes, </a:t>
            </a:r>
            <a:r>
              <a:rPr lang="en-US" dirty="0" err="1" smtClean="0"/>
              <a:t>css</a:t>
            </a:r>
            <a:r>
              <a:rPr lang="en-US" dirty="0" smtClean="0"/>
              <a:t> class,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docs.angularjs.org/guide/directive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Ng-repeat</a:t>
            </a:r>
          </a:p>
          <a:p>
            <a:pPr lvl="1"/>
            <a:r>
              <a:rPr lang="en-US" dirty="0" smtClean="0">
                <a:hlinkClick r:id="rId3"/>
              </a:rPr>
              <a:t>http://docs.angularjs.org/api/ng.directive:ngRepeat</a:t>
            </a:r>
            <a:endParaRPr lang="en-US" dirty="0"/>
          </a:p>
          <a:p>
            <a:r>
              <a:rPr lang="en-US" dirty="0" smtClean="0"/>
              <a:t>Ng-filter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http://docs.angularjs.org/api/ng.filter:filter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3 –</a:t>
            </a:r>
            <a:r>
              <a:rPr lang="en-US" dirty="0" err="1" smtClean="0"/>
              <a:t>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yline PowerPoint Template.potx [Read-Only]" id="{4713DEA1-AD47-4469-B65F-70ECBBD3FD87}" vid="{21F1DA78-877D-4CC7-9FBE-D45C0C3E4B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yline PowerPoint Template.potx [Read-Only]" id="{4713DEA1-AD47-4469-B65F-70ECBBD3FD87}" vid="{E1ED6C5C-44C7-4F8C-B660-19475AC42687}"/>
    </a:ext>
  </a:extLst>
</a:theme>
</file>

<file path=ppt/theme/theme3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e37aee8-73ad-441e-bced-8b530ad9291b" xsi:nil="true"/>
    <_dlc_DocId xmlns="52ad97b0-86c1-49b5-b544-c488bf38e7c0">SAZVWXQSR7YH-3011-15</_dlc_DocId>
    <_dlc_DocIdUrl xmlns="52ad97b0-86c1-49b5-b544-c488bf38e7c0">
      <Url>https://my.skylinetechnologies.com/Support/SalesMarketingCenter/branding/_layouts/15/DocIdRedir.aspx?ID=SAZVWXQSR7YH-3011-15</Url>
      <Description>SAZVWXQSR7YH-3011-15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E750987EE2543B234B3A674D6BE3D" ma:contentTypeVersion="105" ma:contentTypeDescription="Create a new document." ma:contentTypeScope="" ma:versionID="21dfcedbdd96fddb0fe2e2937c236050">
  <xsd:schema xmlns:xsd="http://www.w3.org/2001/XMLSchema" xmlns:xs="http://www.w3.org/2001/XMLSchema" xmlns:p="http://schemas.microsoft.com/office/2006/metadata/properties" xmlns:ns2="1e37aee8-73ad-441e-bced-8b530ad9291b" xmlns:ns3="52ad97b0-86c1-49b5-b544-c488bf38e7c0" targetNamespace="http://schemas.microsoft.com/office/2006/metadata/properties" ma:root="true" ma:fieldsID="a123537ca58bcc10f3198159b6343971" ns2:_="" ns3:_="">
    <xsd:import namespace="1e37aee8-73ad-441e-bced-8b530ad9291b"/>
    <xsd:import namespace="52ad97b0-86c1-49b5-b544-c488bf38e7c0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7aee8-73ad-441e-bced-8b530ad9291b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d97b0-86c1-49b5-b544-c488bf38e7c0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DB4CE3-4EB9-4C5B-AB3E-621993C78A6D}">
  <ds:schemaRefs>
    <ds:schemaRef ds:uri="http://schemas.microsoft.com/office/2006/metadata/properties"/>
    <ds:schemaRef ds:uri="52ad97b0-86c1-49b5-b544-c488bf38e7c0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e37aee8-73ad-441e-bced-8b530ad929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46EF77C-DAFD-4807-921E-74A4BB4FB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7aee8-73ad-441e-bced-8b530ad9291b"/>
    <ds:schemaRef ds:uri="52ad97b0-86c1-49b5-b544-c488bf38e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B308FA-87CC-4CE5-96AF-CCE6818F8A0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3893B7-1751-4C4F-BDF8-1E8C6C10D5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343</Words>
  <Application>Microsoft Office PowerPoint</Application>
  <PresentationFormat>On-screen Show (16:9)</PresentationFormat>
  <Paragraphs>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Avenir</vt:lpstr>
      <vt:lpstr>Calibri</vt:lpstr>
      <vt:lpstr>Georgia</vt:lpstr>
      <vt:lpstr>Helvetica Light</vt:lpstr>
      <vt:lpstr>Neutraface Display</vt:lpstr>
      <vt:lpstr>Custom Design</vt:lpstr>
      <vt:lpstr>Office Theme</vt:lpstr>
      <vt:lpstr>1_Office Theme</vt:lpstr>
      <vt:lpstr>PowerPoint Presentation</vt:lpstr>
      <vt:lpstr>Agenda</vt:lpstr>
      <vt:lpstr>Overview</vt:lpstr>
      <vt:lpstr>AngularJS – The why</vt:lpstr>
      <vt:lpstr>AngularJS – The why NOT</vt:lpstr>
      <vt:lpstr>Demo 0 - Groundwork</vt:lpstr>
      <vt:lpstr>Demo 1 - Intro/Data Binding</vt:lpstr>
      <vt:lpstr>Demo 2 - Controllers</vt:lpstr>
      <vt:lpstr>Demo 3 –RepeaT</vt:lpstr>
      <vt:lpstr>Demo 4 – order</vt:lpstr>
      <vt:lpstr>Demo 5 – Functions</vt:lpstr>
      <vt:lpstr>Demo 6 - Directives </vt:lpstr>
      <vt:lpstr>Demo Lou – A brief Interlude</vt:lpstr>
      <vt:lpstr>Demo 8 – Templates</vt:lpstr>
      <vt:lpstr>Demo 9 - Services</vt:lpstr>
      <vt:lpstr>Demo 10 – Data binding</vt:lpstr>
      <vt:lpstr>Demo 11 – Routes</vt:lpstr>
      <vt:lpstr>Questions</vt:lpstr>
      <vt:lpstr>August 11th - 13th 2014</vt:lpstr>
      <vt:lpstr>Thank you!!</vt:lpstr>
    </vt:vector>
  </TitlesOfParts>
  <Company>Skyline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Yahr, Michele</dc:creator>
  <cp:lastModifiedBy>Ptacek, John</cp:lastModifiedBy>
  <cp:revision>57</cp:revision>
  <cp:lastPrinted>2013-02-22T16:36:11Z</cp:lastPrinted>
  <dcterms:created xsi:type="dcterms:W3CDTF">2013-02-22T15:05:42Z</dcterms:created>
  <dcterms:modified xsi:type="dcterms:W3CDTF">2014-05-07T16:22:37Z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0x0101004D2E750987EE2543B234B3A674D6BE3D</vt:lpwstr>
  </property>
  <property fmtid="{D5CDD505-2E9C-101B-9397-08002B2CF9AE}" pid="3" name="_dlc_DocIdItemGuid">
    <vt:lpwstr>f3bda16d-9d80-40e7-88b7-f9e973ba2a62</vt:lpwstr>
  </property>
</Properties>
</file>